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758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089B2-B181-4A1E-98A0-4B391519D4B3}" v="309" dt="2025-10-14T15:43:51.211"/>
    <p1510:client id="{7602A983-5952-4C75-B790-6F4512CEA444}" v="790" dt="2025-10-14T11:01:05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9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390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097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125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740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345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173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179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78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690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160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595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87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2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3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5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06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93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10/14/2025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46" r:id="rId6"/>
    <p:sldLayoutId id="2147483751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E%D1%81%D1%82%D0%BE%D0%B2%D0%B5%D1%80%D0%BD%D0%BE%D1%81%D1%82%D1%8C" TargetMode="External"/><Relationship Id="rId3" Type="http://schemas.openxmlformats.org/officeDocument/2006/relationships/hyperlink" Target="https://ru.wikipedia.org/wiki/%D0%9F%D1%81%D0%B8%D1%85%D0%BE%D1%84%D0%B8%D0%B7%D0%B8%D0%BE%D0%BB%D0%BE%D0%B3%D0%B8%D1%8F" TargetMode="External"/><Relationship Id="rId7" Type="http://schemas.openxmlformats.org/officeDocument/2006/relationships/hyperlink" Target="https://ru.wikipedia.org/wiki/%D0%9A%D0%BE%D0%B6%D0%B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D%D0%BB%D0%B5%D0%BA%D1%82%D1%80%D0%B8%D1%87%D0%B5%D1%81%D0%BA%D0%BE%D0%B5_%D1%81%D0%BE%D0%BF%D1%80%D0%BE%D1%82%D0%B8%D0%B2%D0%BB%D0%B5%D0%BD%D0%B8%D0%B5" TargetMode="External"/><Relationship Id="rId5" Type="http://schemas.openxmlformats.org/officeDocument/2006/relationships/hyperlink" Target="https://ru.wikipedia.org/wiki/%D0%A1%D0%B5%D1%80%D0%B4%D0%B5%D1%87%D0%BD%D0%BE-%D1%81%D0%BE%D1%81%D1%83%D0%B4%D0%B8%D1%81%D1%82%D0%B0%D1%8F_%D1%81%D0%B8%D1%81%D1%82%D0%B5%D0%BC%D0%B0" TargetMode="External"/><Relationship Id="rId4" Type="http://schemas.openxmlformats.org/officeDocument/2006/relationships/hyperlink" Target="https://ru.wikipedia.org/wiki/%D0%94%D1%8B%D1%85%D0%B0%D0%BD%D0%B8%D0%B5" TargetMode="External"/><Relationship Id="rId9" Type="http://schemas.openxmlformats.org/officeDocument/2006/relationships/hyperlink" Target="https://ru.wikipedia.org/wiki/%D0%98%D0%BD%D1%84%D0%BE%D1%80%D0%BC%D0%B0%D1%86%D0%B8%D1%8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губа, красный, искусство, нош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053B0C-4DA4-545A-4497-CA89AEBC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32" r="1" b="4059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72AAB-67D1-ABD2-AAD7-07667B9C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err="1"/>
              <a:t>Ложь</a:t>
            </a:r>
            <a:r>
              <a:rPr lang="en-US" sz="3600" b="1" dirty="0"/>
              <a:t>: </a:t>
            </a:r>
            <a:r>
              <a:rPr lang="en-US" sz="3600" b="1" err="1"/>
              <a:t>её</a:t>
            </a:r>
            <a:r>
              <a:rPr lang="en-US" sz="3600" b="1" dirty="0"/>
              <a:t> </a:t>
            </a:r>
            <a:r>
              <a:rPr lang="en-US" sz="3600" b="1" err="1"/>
              <a:t>разновидности</a:t>
            </a:r>
            <a:r>
              <a:rPr lang="en-US" sz="3600" b="1" dirty="0"/>
              <a:t> и </a:t>
            </a:r>
            <a:r>
              <a:rPr lang="en-US" sz="3600" b="1" err="1"/>
              <a:t>способы</a:t>
            </a:r>
            <a:r>
              <a:rPr lang="en-US" sz="3600" b="1" dirty="0"/>
              <a:t> </a:t>
            </a:r>
            <a:r>
              <a:rPr lang="en-US" sz="3600" b="1" err="1"/>
              <a:t>распознания</a:t>
            </a:r>
            <a:endParaRPr lang="en-US" sz="3600"/>
          </a:p>
          <a:p>
            <a:pPr algn="ctr"/>
            <a:endParaRPr lang="en-US" sz="36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516DD4A7-26FB-4ACD-4486-070FBBDA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b="1" cap="all" err="1">
                <a:solidFill>
                  <a:schemeClr val="bg1"/>
                </a:solidFill>
              </a:rPr>
              <a:t>Выполнила</a:t>
            </a:r>
            <a:r>
              <a:rPr lang="en-US" sz="1800" b="1" cap="all" dirty="0">
                <a:solidFill>
                  <a:schemeClr val="bg1"/>
                </a:solidFill>
              </a:rPr>
              <a:t> : </a:t>
            </a:r>
            <a:r>
              <a:rPr lang="en-US" sz="1800" b="1" cap="all" err="1">
                <a:solidFill>
                  <a:schemeClr val="bg1"/>
                </a:solidFill>
              </a:rPr>
              <a:t>Босых</a:t>
            </a:r>
            <a:r>
              <a:rPr lang="en-US" sz="1800" b="1" cap="all" dirty="0">
                <a:solidFill>
                  <a:schemeClr val="bg1"/>
                </a:solidFill>
              </a:rPr>
              <a:t> </a:t>
            </a:r>
            <a:r>
              <a:rPr lang="en-US" sz="1800" b="1" cap="all" err="1">
                <a:solidFill>
                  <a:schemeClr val="bg1"/>
                </a:solidFill>
              </a:rPr>
              <a:t>Марина</a:t>
            </a:r>
            <a:r>
              <a:rPr lang="en-US" sz="1800" b="1" cap="all" dirty="0">
                <a:solidFill>
                  <a:schemeClr val="bg1"/>
                </a:solidFill>
              </a:rPr>
              <a:t> </a:t>
            </a:r>
            <a:r>
              <a:rPr lang="en-US" sz="1800" b="1" cap="all" err="1">
                <a:solidFill>
                  <a:schemeClr val="bg1"/>
                </a:solidFill>
              </a:rPr>
              <a:t>Денисовна</a:t>
            </a:r>
            <a:endParaRPr lang="en-US" sz="1800" b="1" cap="al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28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32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31E48-77B5-D9AA-67B0-5893571E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09" y="591874"/>
            <a:ext cx="5537291" cy="703345"/>
          </a:xfrm>
        </p:spPr>
        <p:txBody>
          <a:bodyPr/>
          <a:lstStyle/>
          <a:p>
            <a:r>
              <a:rPr lang="ru-RU" dirty="0"/>
              <a:t>Понятие Лжи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AA53F-50A5-2D5F-677D-9D9BCEF3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37" y="1796143"/>
            <a:ext cx="4385220" cy="4236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ru-RU" sz="2400">
                <a:latin typeface="Times New Roman"/>
                <a:ea typeface="+mn-lt"/>
                <a:cs typeface="Times New Roman"/>
              </a:rPr>
              <a:t>это действие, которым один человек вводит в заблуждение другого, делая это умышленно, без предварительного уведомления о своих целях и без отчётливо выраженной со стороны жертвы просьбы не раскрывать правды</a:t>
            </a:r>
            <a:r>
              <a:rPr lang="ru-RU" sz="1400">
                <a:solidFill>
                  <a:srgbClr val="202122"/>
                </a:solidFill>
                <a:latin typeface="Times New Roman"/>
                <a:ea typeface="+mn-lt"/>
                <a:cs typeface="Times New Roman"/>
              </a:rPr>
              <a:t>.</a:t>
            </a:r>
            <a:br>
              <a:rPr lang="ru-RU" sz="1200" dirty="0">
                <a:solidFill>
                  <a:srgbClr val="333333"/>
                </a:solidFill>
                <a:ea typeface="+mn-lt"/>
                <a:cs typeface="+mn-lt"/>
              </a:rPr>
            </a:br>
            <a:endParaRPr lang="ru-RU" sz="1200" dirty="0">
              <a:solidFill>
                <a:srgbClr val="333333"/>
              </a:solidFill>
              <a:ea typeface="+mn-lt"/>
              <a:cs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171F9-831D-5DDB-BCA8-B67F939F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624-4659-49E4-8BAB-BE82AE7D988F}" type="datetime1">
              <a:t>14.10.2025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2F315-2236-7D3B-CCCF-4B99E231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76B2B-48B2-1AD1-AE70-C321A2F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2</a:t>
            </a:fld>
            <a:endParaRPr lang="en-US" dirty="0"/>
          </a:p>
        </p:txBody>
      </p:sp>
      <p:pic>
        <p:nvPicPr>
          <p:cNvPr id="7" name="Рисунок 6" descr="Изображение выглядит как Каштановый, Карминный цвет, красный, тка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7FD0B3-0EAA-0E54-18B2-3B8453C63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  <a14:imgEffect>
                      <a14:brightnessContrast bright="-29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9616" y="0"/>
            <a:ext cx="627969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2C6B42-0CD7-83EA-D656-473803661AB2}"/>
              </a:ext>
            </a:extLst>
          </p:cNvPr>
          <p:cNvSpPr txBox="1"/>
          <p:nvPr/>
        </p:nvSpPr>
        <p:spPr>
          <a:xfrm>
            <a:off x="6768935" y="1642752"/>
            <a:ext cx="4433454" cy="3170099"/>
          </a:xfrm>
          <a:prstGeom prst="rect">
            <a:avLst/>
          </a:prstGeom>
          <a:solidFill>
            <a:schemeClr val="bg1"/>
          </a:solidFill>
          <a:ln w="57150">
            <a:solidFill>
              <a:srgbClr val="69010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«</a:t>
            </a:r>
            <a:r>
              <a:rPr lang="ru-RU" sz="4000" dirty="0"/>
              <a:t>Ложь, подобно маслу, скользит по поверхности </a:t>
            </a:r>
            <a:r>
              <a:rPr lang="ru-RU" sz="4000"/>
              <a:t>истины»</a:t>
            </a:r>
            <a:endParaRPr lang="ru-RU"/>
          </a:p>
          <a:p>
            <a:r>
              <a:rPr lang="ru-RU" sz="4000" dirty="0"/>
              <a:t> Генрик Сенкевич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6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F67F-EC71-CB0F-31C9-631F6E57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Разновидности обмана</a:t>
            </a:r>
          </a:p>
        </p:txBody>
      </p:sp>
      <p:pic>
        <p:nvPicPr>
          <p:cNvPr id="7" name="Объект 6" descr="Изображение выглядит как Каштановый, Карминный цвет, красный, ткань">
            <a:extLst>
              <a:ext uri="{FF2B5EF4-FFF2-40B4-BE49-F238E27FC236}">
                <a16:creationId xmlns:a16="http://schemas.microsoft.com/office/drawing/2014/main" id="{9C600CA7-026E-3500-D9AA-E5AC53FD7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" y="2233968"/>
            <a:ext cx="12190466" cy="462773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3F252D3-6464-6A19-9F2D-5F1441FB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F60F-224A-4C79-A07E-C409B62DCB7E}" type="datetime1">
              <a:t>14.10.2025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A5B29-0203-BD53-CAC4-C8D7217A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AFCE3-8411-B59E-D332-00EB8518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3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7CC245-E9E6-E865-0C3F-B0790865279B}"/>
              </a:ext>
            </a:extLst>
          </p:cNvPr>
          <p:cNvSpPr txBox="1"/>
          <p:nvPr/>
        </p:nvSpPr>
        <p:spPr>
          <a:xfrm>
            <a:off x="682831" y="2840181"/>
            <a:ext cx="2361869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Corbel"/>
              </a:rPr>
              <a:t>Первый тип обмана - благодушный обман.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7191C-F91D-4B7C-4F03-B19C994BB38E}"/>
              </a:ext>
            </a:extLst>
          </p:cNvPr>
          <p:cNvSpPr txBox="1"/>
          <p:nvPr/>
        </p:nvSpPr>
        <p:spPr>
          <a:xfrm>
            <a:off x="4407889" y="2841007"/>
            <a:ext cx="2382487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rbel"/>
                <a:cs typeface="Times New Roman"/>
              </a:rPr>
              <a:t>Второй тип - истинный обман</a:t>
            </a:r>
            <a:endParaRPr lang="ru-RU" sz="2800">
              <a:solidFill>
                <a:schemeClr val="bg1"/>
              </a:solidFill>
              <a:latin typeface="Corbe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B49D59-FF19-AF1D-5C0D-4C9BC32B2184}"/>
              </a:ext>
            </a:extLst>
          </p:cNvPr>
          <p:cNvSpPr txBox="1"/>
          <p:nvPr/>
        </p:nvSpPr>
        <p:spPr>
          <a:xfrm>
            <a:off x="8045532" y="2841832"/>
            <a:ext cx="2851726" cy="138499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rbel"/>
              </a:rPr>
              <a:t>Третий тип - злонамеренный обман</a:t>
            </a:r>
          </a:p>
        </p:txBody>
      </p:sp>
    </p:spTree>
    <p:extLst>
      <p:ext uri="{BB962C8B-B14F-4D97-AF65-F5344CB8AC3E}">
        <p14:creationId xmlns:p14="http://schemas.microsoft.com/office/powerpoint/2010/main" val="363026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8A466-F947-844F-06BE-FDE7A792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Franklin Gothic Demi Cond"/>
                <a:cs typeface="Times New Roman"/>
              </a:rPr>
              <a:t>Причины и последствия лжи</a:t>
            </a:r>
            <a:endParaRPr lang="ru-RU" sz="5400" dirty="0">
              <a:latin typeface="Franklin Gothic Demi Cond"/>
            </a:endParaRPr>
          </a:p>
        </p:txBody>
      </p:sp>
    </p:spTree>
    <p:extLst>
      <p:ext uri="{BB962C8B-B14F-4D97-AF65-F5344CB8AC3E}">
        <p14:creationId xmlns:p14="http://schemas.microsoft.com/office/powerpoint/2010/main" val="18495054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0B4CB-0FAC-84B3-5B62-C1B28621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69" y="139684"/>
            <a:ext cx="4786271" cy="1700784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Последствия</a:t>
            </a:r>
            <a:br>
              <a:rPr lang="ru-RU" dirty="0"/>
            </a:br>
            <a:r>
              <a:rPr lang="ru-RU" dirty="0"/>
              <a:t>лжи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CD3B9-9896-7FD2-E173-C2ECA1938350}"/>
              </a:ext>
            </a:extLst>
          </p:cNvPr>
          <p:cNvSpPr txBox="1"/>
          <p:nvPr/>
        </p:nvSpPr>
        <p:spPr>
          <a:xfrm>
            <a:off x="564078" y="2117766"/>
            <a:ext cx="266205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Corbel"/>
              </a:rPr>
              <a:t>1.Нанесение вреда окружающим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D51FC-7EFC-F098-253B-710D6F0B7E25}"/>
              </a:ext>
            </a:extLst>
          </p:cNvPr>
          <p:cNvSpPr txBox="1"/>
          <p:nvPr/>
        </p:nvSpPr>
        <p:spPr>
          <a:xfrm>
            <a:off x="2434442" y="3295402"/>
            <a:ext cx="195942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rbel"/>
                <a:cs typeface="Times New Roman"/>
              </a:rPr>
              <a:t>2.Потеря доверия</a:t>
            </a:r>
            <a:endParaRPr lang="ru-RU" sz="2800">
              <a:solidFill>
                <a:schemeClr val="bg1"/>
              </a:solidFill>
              <a:latin typeface="Corbe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F9A42-2D39-66E5-6C0B-C98D4005EA33}"/>
              </a:ext>
            </a:extLst>
          </p:cNvPr>
          <p:cNvSpPr txBox="1"/>
          <p:nvPr/>
        </p:nvSpPr>
        <p:spPr>
          <a:xfrm>
            <a:off x="3780311" y="4413662"/>
            <a:ext cx="247402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Corbel"/>
              </a:rPr>
              <a:t>3.Повышенная тревожность </a:t>
            </a:r>
          </a:p>
        </p:txBody>
      </p:sp>
      <p:pic>
        <p:nvPicPr>
          <p:cNvPr id="20" name="Объект 19" descr="Изображение выглядит как текст, Шрифт, График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2DFEBE-07C7-6095-0FBD-5C77CE2C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789" y="1499181"/>
            <a:ext cx="4856205" cy="3593592"/>
          </a:xfrm>
          <a:prstGeom prst="rect">
            <a:avLst/>
          </a:prstGeom>
          <a:ln w="57150">
            <a:solidFill>
              <a:srgbClr val="690104"/>
            </a:solidFill>
          </a:ln>
        </p:spPr>
      </p:pic>
    </p:spTree>
    <p:extLst>
      <p:ext uri="{BB962C8B-B14F-4D97-AF65-F5344CB8AC3E}">
        <p14:creationId xmlns:p14="http://schemas.microsoft.com/office/powerpoint/2010/main" val="18200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7CF7-F420-1030-9284-B33BF6FF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4" y="118243"/>
            <a:ext cx="6930427" cy="1700784"/>
          </a:xfrm>
        </p:spPr>
        <p:txBody>
          <a:bodyPr>
            <a:normAutofit/>
          </a:bodyPr>
          <a:lstStyle/>
          <a:p>
            <a:r>
              <a:rPr lang="ru-RU" dirty="0"/>
              <a:t>Причины лжи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7CACFB-D1CC-C001-863F-DE447EB2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77" y="2941537"/>
            <a:ext cx="2866427" cy="1507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2.ЗАВОЕВАНИЕ ВОСХИЩЕНИЯ ОКРУЖАЮЩИХ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5141B-C851-C7F4-75D0-39AF5CE98291}"/>
              </a:ext>
            </a:extLst>
          </p:cNvPr>
          <p:cNvSpPr txBox="1"/>
          <p:nvPr/>
        </p:nvSpPr>
        <p:spPr>
          <a:xfrm>
            <a:off x="556656" y="1830779"/>
            <a:ext cx="263731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1.ИЗБЕЖАНИЕ НАКАЗАНИЯ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BA711-DA5C-305E-DFA6-C7B557C8DFD6}"/>
              </a:ext>
            </a:extLst>
          </p:cNvPr>
          <p:cNvSpPr txBox="1"/>
          <p:nvPr/>
        </p:nvSpPr>
        <p:spPr>
          <a:xfrm>
            <a:off x="559130" y="4449948"/>
            <a:ext cx="25243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3.ИЗБЕЖАНИЕ СТЫДА</a:t>
            </a:r>
          </a:p>
        </p:txBody>
      </p:sp>
      <p:pic>
        <p:nvPicPr>
          <p:cNvPr id="9" name="Рисунок 8" descr="Изображение выглядит как одежда, человек, черно-белый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3E330-ADA7-6CC8-5037-C6AAD0DB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214" y="4537"/>
            <a:ext cx="5306785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29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7CF4A-372F-4B85-CABF-EAF50B1B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Невербальные признаки обмана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0965D-0810-4923-003C-08903F08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92" y="3132037"/>
            <a:ext cx="3329069" cy="3049307"/>
          </a:xfrm>
          <a:solidFill>
            <a:srgbClr val="690104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orbel"/>
                <a:cs typeface="Times New Roman"/>
              </a:rPr>
              <a:t>1. Голосовые признаки обмана</a:t>
            </a:r>
          </a:p>
          <a:p>
            <a:r>
              <a:rPr lang="ru-RU" sz="1600" dirty="0">
                <a:solidFill>
                  <a:schemeClr val="bg1"/>
                </a:solidFill>
                <a:latin typeface="Corbel"/>
                <a:cs typeface="Times New Roman"/>
              </a:rPr>
              <a:t>Паузы могут быть либо слишком длинными, либо слишком частыми. Колебание перед высказыванием, особенно при ответе на вопрос, должно вызывать подозрения, как и короткие паузы в речи, если они повторяются. </a:t>
            </a:r>
            <a:endParaRPr lang="ru-RU" sz="1600">
              <a:solidFill>
                <a:schemeClr val="bg1"/>
              </a:solidFill>
              <a:latin typeface="Corbel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6D4BF-3112-13D6-4EFC-2F8ED959FD93}"/>
              </a:ext>
            </a:extLst>
          </p:cNvPr>
          <p:cNvSpPr txBox="1"/>
          <p:nvPr/>
        </p:nvSpPr>
        <p:spPr>
          <a:xfrm>
            <a:off x="4456545" y="3128819"/>
            <a:ext cx="2591953" cy="3046988"/>
          </a:xfrm>
          <a:prstGeom prst="rect">
            <a:avLst/>
          </a:prstGeom>
          <a:solidFill>
            <a:srgbClr val="69010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orbel"/>
                <a:cs typeface="Times New Roman"/>
              </a:rPr>
              <a:t>2.Улыбка</a:t>
            </a:r>
            <a:endParaRPr lang="ru-RU" sz="1600">
              <a:solidFill>
                <a:schemeClr val="bg1"/>
              </a:solidFill>
              <a:latin typeface="Corbel"/>
            </a:endParaRPr>
          </a:p>
          <a:p>
            <a:r>
              <a:rPr lang="ru-RU" sz="1600" dirty="0">
                <a:solidFill>
                  <a:schemeClr val="bg1"/>
                </a:solidFill>
                <a:latin typeface="Corbel"/>
                <a:cs typeface="Times New Roman"/>
              </a:rPr>
              <a:t>Улыбка является универсальным способом снятия напряжения нервной системы. И в стремлении скрыть истинные эмоции и заменить их более социально приемлемыми, например, радостью.</a:t>
            </a:r>
            <a:r>
              <a:rPr lang="ru-RU" sz="1600" dirty="0">
                <a:latin typeface="Corbel"/>
                <a:cs typeface="Times New Roman"/>
              </a:rPr>
              <a:t> </a:t>
            </a:r>
          </a:p>
          <a:p>
            <a:endParaRPr lang="ru-RU" sz="1400" dirty="0">
              <a:latin typeface="Times New Roman"/>
              <a:cs typeface="Times New Roman"/>
            </a:endParaRPr>
          </a:p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A73CE-5CBF-7DAF-0CA9-0C90E063A164}"/>
              </a:ext>
            </a:extLst>
          </p:cNvPr>
          <p:cNvSpPr txBox="1"/>
          <p:nvPr/>
        </p:nvSpPr>
        <p:spPr>
          <a:xfrm>
            <a:off x="7629072" y="3129644"/>
            <a:ext cx="4054928" cy="3046988"/>
          </a:xfrm>
          <a:prstGeom prst="rect">
            <a:avLst/>
          </a:prstGeom>
          <a:solidFill>
            <a:srgbClr val="69010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orbel"/>
              </a:rPr>
              <a:t>3.Глаза</a:t>
            </a:r>
          </a:p>
          <a:p>
            <a:r>
              <a:rPr lang="ru-RU" sz="1600" dirty="0">
                <a:solidFill>
                  <a:schemeClr val="bg1"/>
                </a:solidFill>
                <a:latin typeface="Corbel"/>
              </a:rPr>
              <a:t>Однако если кто-то не честен или скрывает что-то, то его взгляд будет уклоняться от глаз собеседника и проводиться менее 1/3 общего времени разговора. Обманщик может отводить взгляд в сторону, смотреть вверх, вниз и так далее. Если речь заходит о скрытой информации или лжи, первое неловкое выражение лица или уклонение взгляда могут свидетельствовать о замешательстве и стремлении дать быстрый, но правдоподобный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4156921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508A80-913A-BC43-2A79-C6DE94648656}"/>
              </a:ext>
            </a:extLst>
          </p:cNvPr>
          <p:cNvSpPr txBox="1"/>
          <p:nvPr/>
        </p:nvSpPr>
        <p:spPr>
          <a:xfrm>
            <a:off x="-1" y="0"/>
            <a:ext cx="47204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>
                <a:latin typeface="Corbel"/>
              </a:rPr>
              <a:t>Детектор лжи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EF78F-58FB-46BF-D559-B1C1D84FE266}"/>
              </a:ext>
            </a:extLst>
          </p:cNvPr>
          <p:cNvSpPr txBox="1"/>
          <p:nvPr/>
        </p:nvSpPr>
        <p:spPr>
          <a:xfrm>
            <a:off x="0" y="1044039"/>
            <a:ext cx="60960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err="1">
                <a:solidFill>
                  <a:schemeClr val="bg1"/>
                </a:solidFill>
                <a:highlight>
                  <a:srgbClr val="C0C0C0"/>
                </a:highlight>
              </a:rPr>
              <a:t>Полигра́ф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, или детектор лжи — техническое средство, используемое при проведении инструментальных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психофизиологических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 исследований для синхронной регистрации параметров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дыхания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,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сердечно-сосудистой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 активности,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электрического сопротивления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кожи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, а также, при наличии необходимости и возможности, других физиологических параметров с последующим представлением результатов регистрации этих параметров в аналоговом или цифровом виде, предназначенном для оценки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достоверности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 сообщённой 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информации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 </a:t>
            </a:r>
          </a:p>
          <a:p>
            <a:r>
              <a:rPr lang="ru-RU">
                <a:solidFill>
                  <a:schemeClr val="bg1"/>
                </a:solidFill>
                <a:highlight>
                  <a:srgbClr val="C0C0C0"/>
                </a:highlight>
              </a:rPr>
              <a:t>В наше время полиграф или «детектор лжи» — это целый комплекс устройств, состоящий из:</a:t>
            </a:r>
          </a:p>
          <a:p>
            <a:r>
              <a:rPr lang="ru-RU">
                <a:solidFill>
                  <a:schemeClr val="bg1"/>
                </a:solidFill>
                <a:highlight>
                  <a:srgbClr val="C0C0C0"/>
                </a:highlight>
              </a:rPr>
              <a:t>ноутбука с необходимым программным обеспечением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5 – 8 датчиков, фиксирующих различные физиологические показатели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собственно, самого </a:t>
            </a:r>
            <a:r>
              <a:rPr lang="ru-RU" dirty="0" err="1">
                <a:solidFill>
                  <a:schemeClr val="bg1"/>
                </a:solidFill>
                <a:highlight>
                  <a:srgbClr val="C0C0C0"/>
                </a:highlight>
              </a:rPr>
              <a:t>полиографолога</a:t>
            </a:r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</a:rPr>
              <a:t>, человека, без которого понять где грань между правдой и ложью будет невозможно.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436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EACA02-2244-9D1C-8252-3BDE77D4F71C}"/>
              </a:ext>
            </a:extLst>
          </p:cNvPr>
          <p:cNvSpPr txBox="1"/>
          <p:nvPr/>
        </p:nvSpPr>
        <p:spPr>
          <a:xfrm>
            <a:off x="6897584" y="118753"/>
            <a:ext cx="417615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Corbel"/>
              </a:rPr>
              <a:t>САМООБМАН</a:t>
            </a:r>
            <a:endParaRPr lang="ru-RU" sz="4800" b="1">
              <a:solidFill>
                <a:schemeClr val="bg1"/>
              </a:solidFill>
              <a:latin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E7B12-B81E-3E6C-B312-E61F4B9F63F5}"/>
              </a:ext>
            </a:extLst>
          </p:cNvPr>
          <p:cNvSpPr txBox="1"/>
          <p:nvPr/>
        </p:nvSpPr>
        <p:spPr>
          <a:xfrm>
            <a:off x="6897584" y="950026"/>
            <a:ext cx="392875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orbel"/>
              </a:rPr>
              <a:t>Самообман - это сложное и увлекательное явление, которое затрагивает людей в различных сферах жизни. Часто мы обманываем себя незаметно для себя, что может привести к ошибочным убеждениям, решениям и поведению. В данной статье мы рассмотрим наиболее распространенные способы самообмана и их влияние на жизнь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520038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JuxtaposeVTI">
  <a:themeElements>
    <a:clrScheme name="JuxtaposeVTI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JuxtaposeVTI">
      <a:majorFont>
        <a:latin typeface="Franklin Gothic Demi Cond" panose="020B0706030402020204"/>
        <a:ea typeface=""/>
        <a:cs typeface=""/>
      </a:majorFont>
      <a:minorFont>
        <a:latin typeface="Franklin Gothic Medium" panose="020B0603020102020204"/>
        <a:ea typeface=""/>
        <a:cs typeface=""/>
      </a:minorFont>
    </a:fontScheme>
    <a:fmtScheme name="Juxtapos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B0236716-CA63-41C1-B6AD-997AE15F064B}" vid="{0E0AE8FC-D493-434E-BDCC-ED5FFB2DAEE7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663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JuxtaposeVTI</vt:lpstr>
      <vt:lpstr>BrushVTI</vt:lpstr>
      <vt:lpstr>Ложь: её разновидности и способы распознания </vt:lpstr>
      <vt:lpstr>Понятие Лжи</vt:lpstr>
      <vt:lpstr>Разновидности обмана</vt:lpstr>
      <vt:lpstr>Причины и последствия лжи</vt:lpstr>
      <vt:lpstr>Последствия лжи</vt:lpstr>
      <vt:lpstr>Причины лжи</vt:lpstr>
      <vt:lpstr>Невербальные признаки обмана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SATA</dc:creator>
  <cp:lastModifiedBy>bosyh.marine@yandex.ru</cp:lastModifiedBy>
  <cp:revision>452</cp:revision>
  <dcterms:created xsi:type="dcterms:W3CDTF">2024-04-21T04:37:57Z</dcterms:created>
  <dcterms:modified xsi:type="dcterms:W3CDTF">2025-10-14T15:45:06Z</dcterms:modified>
</cp:coreProperties>
</file>